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63" r:id="rId3"/>
    <p:sldId id="256" r:id="rId4"/>
    <p:sldId id="257" r:id="rId5"/>
    <p:sldId id="258" r:id="rId6"/>
    <p:sldId id="264" r:id="rId7"/>
    <p:sldId id="261" r:id="rId8"/>
    <p:sldId id="262" r:id="rId9"/>
    <p:sldId id="260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0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1B4F-14B5-E74C-A238-94612503B31A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0EF5-26E4-1D45-AC64-CE2EB8E77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70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1B4F-14B5-E74C-A238-94612503B31A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0EF5-26E4-1D45-AC64-CE2EB8E77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952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1B4F-14B5-E74C-A238-94612503B31A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0EF5-26E4-1D45-AC64-CE2EB8E77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02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1B4F-14B5-E74C-A238-94612503B31A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0EF5-26E4-1D45-AC64-CE2EB8E778D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1B4F-14B5-E74C-A238-94612503B31A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0EF5-26E4-1D45-AC64-CE2EB8E778D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1B4F-14B5-E74C-A238-94612503B31A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0EF5-26E4-1D45-AC64-CE2EB8E778D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1B4F-14B5-E74C-A238-94612503B31A}" type="datetimeFigureOut">
              <a:rPr lang="en-US" smtClean="0"/>
              <a:t>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0EF5-26E4-1D45-AC64-CE2EB8E778D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1B4F-14B5-E74C-A238-94612503B31A}" type="datetimeFigureOut">
              <a:rPr lang="en-US" smtClean="0"/>
              <a:t>2/7/16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0EF5-26E4-1D45-AC64-CE2EB8E778D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1B4F-14B5-E74C-A238-94612503B31A}" type="datetimeFigureOut">
              <a:rPr lang="en-US" smtClean="0"/>
              <a:t>2/7/16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0EF5-26E4-1D45-AC64-CE2EB8E778D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1B4F-14B5-E74C-A238-94612503B31A}" type="datetimeFigureOut">
              <a:rPr lang="en-US" smtClean="0"/>
              <a:t>2/7/16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0EF5-26E4-1D45-AC64-CE2EB8E778D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1B4F-14B5-E74C-A238-94612503B31A}" type="datetimeFigureOut">
              <a:rPr lang="en-US" smtClean="0"/>
              <a:t>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20EF5-26E4-1D45-AC64-CE2EB8E778D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1B4F-14B5-E74C-A238-94612503B31A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0EF5-26E4-1D45-AC64-CE2EB8E77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333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1B4F-14B5-E74C-A238-94612503B31A}" type="datetimeFigureOut">
              <a:rPr lang="en-US" smtClean="0"/>
              <a:t>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0EF5-26E4-1D45-AC64-CE2EB8E778D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1B4F-14B5-E74C-A238-94612503B31A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0EF5-26E4-1D45-AC64-CE2EB8E778D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1B4F-14B5-E74C-A238-94612503B31A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0EF5-26E4-1D45-AC64-CE2EB8E778D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1B4F-14B5-E74C-A238-94612503B31A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0EF5-26E4-1D45-AC64-CE2EB8E77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44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1B4F-14B5-E74C-A238-94612503B31A}" type="datetimeFigureOut">
              <a:rPr lang="en-US" smtClean="0"/>
              <a:t>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0EF5-26E4-1D45-AC64-CE2EB8E77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52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1B4F-14B5-E74C-A238-94612503B31A}" type="datetimeFigureOut">
              <a:rPr lang="en-US" smtClean="0"/>
              <a:t>2/7/16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0EF5-26E4-1D45-AC64-CE2EB8E77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19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1B4F-14B5-E74C-A238-94612503B31A}" type="datetimeFigureOut">
              <a:rPr lang="en-US" smtClean="0"/>
              <a:t>2/7/16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0EF5-26E4-1D45-AC64-CE2EB8E77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51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1B4F-14B5-E74C-A238-94612503B31A}" type="datetimeFigureOut">
              <a:rPr lang="en-US" smtClean="0"/>
              <a:t>2/7/16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0EF5-26E4-1D45-AC64-CE2EB8E77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5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1B4F-14B5-E74C-A238-94612503B31A}" type="datetimeFigureOut">
              <a:rPr lang="en-US" smtClean="0"/>
              <a:t>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0EF5-26E4-1D45-AC64-CE2EB8E77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86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1B4F-14B5-E74C-A238-94612503B31A}" type="datetimeFigureOut">
              <a:rPr lang="en-US" smtClean="0"/>
              <a:t>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0EF5-26E4-1D45-AC64-CE2EB8E77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82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01B4F-14B5-E74C-A238-94612503B31A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20EF5-26E4-1D45-AC64-CE2EB8E77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5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84C01B4F-14B5-E74C-A238-94612503B31A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B6F20EF5-26E4-1D45-AC64-CE2EB8E778D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gif"/><Relationship Id="rId3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Relationship Id="rId3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/>
                <a:cs typeface="Adobe Caslon Pro Bold"/>
              </a:rPr>
              <a:t>Headway Deterioration on </a:t>
            </a:r>
            <a:br>
              <a:rPr lang="en-US" dirty="0" smtClean="0">
                <a:latin typeface="Adobe Caslon Pro Bold"/>
                <a:cs typeface="Adobe Caslon Pro Bold"/>
              </a:rPr>
            </a:br>
            <a:r>
              <a:rPr lang="en-US" dirty="0" smtClean="0">
                <a:latin typeface="Adobe Caslon Pro Bold"/>
                <a:cs typeface="Adobe Caslon Pro Bold"/>
              </a:rPr>
              <a:t>PVTA</a:t>
            </a:r>
            <a:r>
              <a:rPr lang="en-US" dirty="0">
                <a:latin typeface="Adobe Caslon Pro Bold"/>
                <a:cs typeface="Adobe Caslon Pro Bold"/>
              </a:rPr>
              <a:t> </a:t>
            </a:r>
            <a:r>
              <a:rPr lang="en-US" dirty="0" smtClean="0">
                <a:latin typeface="Adobe Caslon Pro Bold"/>
                <a:cs typeface="Adobe Caslon Pro Bold"/>
              </a:rPr>
              <a:t>UMass Routes</a:t>
            </a:r>
            <a:endParaRPr lang="en-US" dirty="0">
              <a:latin typeface="Adobe Caslon Pro Bold"/>
              <a:cs typeface="Adobe Caslon Pro Bol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48893" y="6198474"/>
            <a:ext cx="4055990" cy="329259"/>
          </a:xfrm>
        </p:spPr>
        <p:txBody>
          <a:bodyPr>
            <a:noAutofit/>
          </a:bodyPr>
          <a:lstStyle/>
          <a:p>
            <a:pPr algn="r"/>
            <a:r>
              <a:rPr lang="en-US" dirty="0" smtClean="0">
                <a:latin typeface="Adobe Caslon Pro Bold"/>
                <a:cs typeface="Adobe Caslon Pro Bold"/>
              </a:rPr>
              <a:t>Aruni Roychowdhury</a:t>
            </a:r>
          </a:p>
          <a:p>
            <a:pPr algn="r"/>
            <a:r>
              <a:rPr lang="en-US" dirty="0" smtClean="0">
                <a:latin typeface="Adobe Caslon Pro Bold"/>
                <a:cs typeface="Adobe Caslon Pro Bold"/>
              </a:rPr>
              <a:t>Rajarshi Roychowdhury</a:t>
            </a:r>
            <a:endParaRPr lang="en-US" dirty="0">
              <a:latin typeface="Adobe Caslon Pro Bold"/>
              <a:cs typeface="Adobe Caslon Pro 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349" y="220479"/>
            <a:ext cx="1281169" cy="1274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04731" cy="150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3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30_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8" y="641437"/>
            <a:ext cx="4022777" cy="3017083"/>
          </a:xfrm>
          <a:prstGeom prst="rect">
            <a:avLst/>
          </a:prstGeom>
        </p:spPr>
      </p:pic>
      <p:pic>
        <p:nvPicPr>
          <p:cNvPr id="7" name="Picture 6" descr="30_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704" y="641436"/>
            <a:ext cx="4022778" cy="30170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3368" y="4017469"/>
            <a:ext cx="5827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Adobe Caslon Pro Bold"/>
                <a:cs typeface="Adobe Caslon Pro Bold"/>
              </a:rPr>
              <a:t>Ridership of PVTA Route 30, </a:t>
            </a:r>
            <a:r>
              <a:rPr lang="en-US" sz="2200" i="1" dirty="0" smtClean="0">
                <a:latin typeface="Adobe Caslon Pro Bold"/>
                <a:cs typeface="Adobe Caslon Pro Bold"/>
              </a:rPr>
              <a:t>by hour of the day </a:t>
            </a:r>
            <a:endParaRPr lang="en-US" sz="2200" i="1" dirty="0">
              <a:latin typeface="Adobe Caslon Pro Bold"/>
              <a:cs typeface="Adobe Caslon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717533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1_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81" y="651554"/>
            <a:ext cx="4064511" cy="3048383"/>
          </a:xfrm>
          <a:prstGeom prst="rect">
            <a:avLst/>
          </a:prstGeom>
        </p:spPr>
      </p:pic>
      <p:pic>
        <p:nvPicPr>
          <p:cNvPr id="5" name="Picture 4" descr="31_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105" y="651553"/>
            <a:ext cx="4064511" cy="30483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3368" y="4017469"/>
            <a:ext cx="5827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Adobe Caslon Pro Bold"/>
                <a:cs typeface="Adobe Caslon Pro Bold"/>
              </a:rPr>
              <a:t>Ridership of PVTA Route 31, </a:t>
            </a:r>
            <a:r>
              <a:rPr lang="en-US" sz="2200" i="1" dirty="0" smtClean="0">
                <a:latin typeface="Adobe Caslon Pro Bold"/>
                <a:cs typeface="Adobe Caslon Pro Bold"/>
              </a:rPr>
              <a:t>by hour of the day </a:t>
            </a:r>
            <a:endParaRPr lang="en-US" sz="2200" i="1" dirty="0">
              <a:latin typeface="Adobe Caslon Pro Bold"/>
              <a:cs typeface="Adobe Caslon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431016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dobe Caslon Pro Bold"/>
                <a:cs typeface="Adobe Caslon Pro Bold"/>
              </a:rPr>
              <a:t>Expected Wait Time </a:t>
            </a:r>
            <a:br>
              <a:rPr lang="en-US" dirty="0" smtClean="0">
                <a:latin typeface="Adobe Caslon Pro Bold"/>
                <a:cs typeface="Adobe Caslon Pro Bold"/>
              </a:rPr>
            </a:br>
            <a:r>
              <a:rPr lang="en-US" dirty="0" smtClean="0">
                <a:latin typeface="Adobe Caslon Pro Bold"/>
                <a:cs typeface="Adobe Caslon Pro Bold"/>
              </a:rPr>
              <a:t>and </a:t>
            </a:r>
            <a:r>
              <a:rPr lang="en-US" i="1" dirty="0" smtClean="0">
                <a:latin typeface="Adobe Caslon Pro Bold"/>
                <a:cs typeface="Adobe Caslon Pro Bold"/>
              </a:rPr>
              <a:t>Variance in Headway</a:t>
            </a:r>
            <a:endParaRPr lang="en-US" i="1" dirty="0">
              <a:latin typeface="Adobe Caslon Pro Bold"/>
              <a:cs typeface="Adobe Caslon Pro Bold"/>
            </a:endParaRPr>
          </a:p>
        </p:txBody>
      </p:sp>
      <p:pic>
        <p:nvPicPr>
          <p:cNvPr id="4" name="Picture 3" descr="Screen Shot 2016-02-07 at 7.58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53" y="3373106"/>
            <a:ext cx="7302776" cy="33133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5365" y="1988026"/>
            <a:ext cx="6985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i="1" dirty="0" smtClean="0">
                <a:latin typeface="Adobe Caslon Pro Bold"/>
                <a:cs typeface="Adobe Caslon Pro Bold"/>
              </a:rPr>
              <a:t>Headway </a:t>
            </a:r>
            <a:r>
              <a:rPr lang="en-US" b="1" i="1" dirty="0">
                <a:latin typeface="Adobe Caslon Pro Bold"/>
                <a:cs typeface="Adobe Caslon Pro Bold"/>
              </a:rPr>
              <a:t>variance </a:t>
            </a:r>
            <a:r>
              <a:rPr lang="en-US" b="1" i="1" dirty="0" smtClean="0">
                <a:latin typeface="Adobe Caslon Pro Bold"/>
                <a:cs typeface="Adobe Caslon Pro Bold"/>
              </a:rPr>
              <a:t>is </a:t>
            </a:r>
            <a:r>
              <a:rPr lang="en-US" b="1" i="1" dirty="0">
                <a:latin typeface="Adobe Caslon Pro Bold"/>
                <a:cs typeface="Adobe Caslon Pro Bold"/>
              </a:rPr>
              <a:t>the variance of intervals between buses arriving at a station. </a:t>
            </a:r>
            <a:endParaRPr lang="en-US" i="1" dirty="0">
              <a:latin typeface="Adobe Caslon Pro Bold"/>
              <a:cs typeface="Adobe Caslon Pro Bold"/>
            </a:endParaRP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473" y="2639356"/>
            <a:ext cx="2984962" cy="4951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03564" y="3134491"/>
            <a:ext cx="2535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Adobe Caslon Pro Bold"/>
                <a:cs typeface="Adobe Caslon Pro Bold"/>
              </a:rPr>
              <a:t>Min var(H) = min E(W)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dobe Caslon Pro Bold"/>
              <a:cs typeface="Adobe Caslon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4287424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dobe Caslon Pro Bold"/>
                <a:cs typeface="Adobe Caslon Pro Bold"/>
              </a:rPr>
              <a:t>Expected Wait Time </a:t>
            </a:r>
            <a:br>
              <a:rPr lang="en-US" dirty="0" smtClean="0">
                <a:latin typeface="Adobe Caslon Pro Bold"/>
                <a:cs typeface="Adobe Caslon Pro Bold"/>
              </a:rPr>
            </a:br>
            <a:r>
              <a:rPr lang="en-US" dirty="0" smtClean="0">
                <a:latin typeface="Adobe Caslon Pro Bold"/>
                <a:cs typeface="Adobe Caslon Pro Bold"/>
              </a:rPr>
              <a:t>and </a:t>
            </a:r>
            <a:r>
              <a:rPr lang="en-US" i="1" dirty="0" smtClean="0">
                <a:latin typeface="Adobe Caslon Pro Bold"/>
                <a:cs typeface="Adobe Caslon Pro Bold"/>
              </a:rPr>
              <a:t>Variance in Headway</a:t>
            </a:r>
            <a:endParaRPr lang="en-US" i="1" dirty="0">
              <a:latin typeface="Adobe Caslon Pro Bold"/>
              <a:cs typeface="Adobe Caslon Pro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5365" y="1988026"/>
            <a:ext cx="6985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i="1" dirty="0" smtClean="0">
                <a:latin typeface="Adobe Caslon Pro Bold"/>
                <a:cs typeface="Adobe Caslon Pro Bold"/>
              </a:rPr>
              <a:t>Headway Variance is </a:t>
            </a:r>
            <a:r>
              <a:rPr lang="en-US" b="1" i="1" dirty="0">
                <a:latin typeface="Adobe Caslon Pro Bold"/>
                <a:cs typeface="Adobe Caslon Pro Bold"/>
              </a:rPr>
              <a:t>the variance of intervals between buses arriving at a station. </a:t>
            </a:r>
            <a:endParaRPr lang="en-US" i="1" dirty="0">
              <a:latin typeface="Adobe Caslon Pro Bold"/>
              <a:cs typeface="Adobe Caslon Pro Bold"/>
            </a:endParaRP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473" y="2639356"/>
            <a:ext cx="2984962" cy="4951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03564" y="3134491"/>
            <a:ext cx="2535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Adobe Caslon Pro Bold"/>
                <a:cs typeface="Adobe Caslon Pro Bold"/>
              </a:rPr>
              <a:t>Min var(H) = min E(W)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dobe Caslon Pro Bold"/>
              <a:cs typeface="Adobe Caslon Pro Bold"/>
            </a:endParaRPr>
          </a:p>
        </p:txBody>
      </p:sp>
      <p:pic>
        <p:nvPicPr>
          <p:cNvPr id="3" name="Picture 2" descr="Screen Shot 2016-02-07 at 12.17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533" y="3682772"/>
            <a:ext cx="6542608" cy="294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20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30_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8" y="641437"/>
            <a:ext cx="4022777" cy="3017083"/>
          </a:xfrm>
          <a:prstGeom prst="rect">
            <a:avLst/>
          </a:prstGeom>
        </p:spPr>
      </p:pic>
      <p:pic>
        <p:nvPicPr>
          <p:cNvPr id="7" name="Picture 6" descr="30_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704" y="641436"/>
            <a:ext cx="4022778" cy="3017083"/>
          </a:xfrm>
          <a:prstGeom prst="rect">
            <a:avLst/>
          </a:prstGeom>
        </p:spPr>
      </p:pic>
      <p:pic>
        <p:nvPicPr>
          <p:cNvPr id="8" name="Picture 7" descr="Screen Shot 2016-02-07 at 9.37.3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23" y="3658519"/>
            <a:ext cx="3400876" cy="3033811"/>
          </a:xfrm>
          <a:prstGeom prst="rect">
            <a:avLst/>
          </a:prstGeom>
        </p:spPr>
      </p:pic>
      <p:pic>
        <p:nvPicPr>
          <p:cNvPr id="9" name="Picture 8" descr="Screen Shot 2016-02-07 at 9.39.3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96" y="3727549"/>
            <a:ext cx="3378370" cy="29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24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1_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81" y="651554"/>
            <a:ext cx="4064511" cy="3048383"/>
          </a:xfrm>
          <a:prstGeom prst="rect">
            <a:avLst/>
          </a:prstGeom>
        </p:spPr>
      </p:pic>
      <p:pic>
        <p:nvPicPr>
          <p:cNvPr id="5" name="Picture 4" descr="31_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105" y="651553"/>
            <a:ext cx="4064511" cy="3048383"/>
          </a:xfrm>
          <a:prstGeom prst="rect">
            <a:avLst/>
          </a:prstGeom>
        </p:spPr>
      </p:pic>
      <p:pic>
        <p:nvPicPr>
          <p:cNvPr id="6" name="Picture 5" descr="Screen Shot 2016-02-07 at 9.46.4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544" y="3699936"/>
            <a:ext cx="3517667" cy="3158063"/>
          </a:xfrm>
          <a:prstGeom prst="rect">
            <a:avLst/>
          </a:prstGeom>
        </p:spPr>
      </p:pic>
      <p:pic>
        <p:nvPicPr>
          <p:cNvPr id="7" name="Picture 6" descr="Screen Shot 2016-02-07 at 9.49.39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81" y="3699937"/>
            <a:ext cx="4170324" cy="315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03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ummer.p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0" y="1449602"/>
            <a:ext cx="4563062" cy="3988042"/>
          </a:xfrm>
          <a:prstGeom prst="rect">
            <a:avLst/>
          </a:prstGeom>
        </p:spPr>
      </p:pic>
      <p:pic>
        <p:nvPicPr>
          <p:cNvPr id="6" name="Picture 5" descr="winter.p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548" y="1408184"/>
            <a:ext cx="4610452" cy="40294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1804" y="800733"/>
            <a:ext cx="97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Summer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09372" y="76846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Winter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75016" y="218543"/>
            <a:ext cx="5726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dobe Caslon Pro Bold"/>
                <a:cs typeface="Adobe Caslon Pro Bold"/>
              </a:rPr>
              <a:t>Correlation of Headway Variance with possible predictors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Adobe Caslon Pro Bold"/>
              <a:cs typeface="Adobe Caslon Pro 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3599" y="6039278"/>
            <a:ext cx="5496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Var2 : Headway Variance over a Particular Route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Var3 : Headway Variance during daytime for same Route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6888" y="5437644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dobe Caslon Pro Bold"/>
                <a:cs typeface="Adobe Caslon Pro Bold"/>
              </a:rPr>
              <a:t>Var(H) = 126.4064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83446" y="5483462"/>
            <a:ext cx="1944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dobe Caslon Pro Bold"/>
                <a:cs typeface="Adobe Caslon Pro Bold"/>
              </a:rPr>
              <a:t>Var(H) </a:t>
            </a:r>
            <a:r>
              <a:rPr lang="en-US" dirty="0">
                <a:solidFill>
                  <a:schemeClr val="bg2"/>
                </a:solidFill>
                <a:latin typeface="Adobe Caslon Pro Bold"/>
                <a:cs typeface="Adobe Caslon Pro Bold"/>
              </a:rPr>
              <a:t>=</a:t>
            </a:r>
            <a:r>
              <a:rPr lang="en-US" dirty="0" smtClean="0">
                <a:solidFill>
                  <a:schemeClr val="bg2"/>
                </a:solidFill>
                <a:latin typeface="Adobe Caslon Pro Bold"/>
                <a:cs typeface="Adobe Caslon Pro Bold"/>
              </a:rPr>
              <a:t> 153.2631</a:t>
            </a:r>
          </a:p>
        </p:txBody>
      </p:sp>
    </p:spTree>
    <p:extLst>
      <p:ext uri="{BB962C8B-B14F-4D97-AF65-F5344CB8AC3E}">
        <p14:creationId xmlns:p14="http://schemas.microsoft.com/office/powerpoint/2010/main" val="3048882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Angles.thmx</Template>
  <TotalTime>390</TotalTime>
  <Words>123</Words>
  <Application>Microsoft Macintosh PowerPoint</Application>
  <PresentationFormat>On-screen Show (4:3)</PresentationFormat>
  <Paragraphs>18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Office Theme</vt:lpstr>
      <vt:lpstr>Angles</vt:lpstr>
      <vt:lpstr>Headway Deterioration on  PVTA UMass Routes</vt:lpstr>
      <vt:lpstr>PowerPoint Presentation</vt:lpstr>
      <vt:lpstr>PowerPoint Presentation</vt:lpstr>
      <vt:lpstr>Expected Wait Time  and Variance in Headway</vt:lpstr>
      <vt:lpstr>Expected Wait Time  and Variance in Headway</vt:lpstr>
      <vt:lpstr>PowerPoint Presentation</vt:lpstr>
      <vt:lpstr>PowerPoint Presentation</vt:lpstr>
      <vt:lpstr>PowerPoint Presentation</vt:lpstr>
    </vt:vector>
  </TitlesOfParts>
  <Company>UMass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Rajarshi</dc:creator>
  <cp:lastModifiedBy>Rajarshi</cp:lastModifiedBy>
  <cp:revision>22</cp:revision>
  <dcterms:created xsi:type="dcterms:W3CDTF">2016-02-07T11:20:26Z</dcterms:created>
  <dcterms:modified xsi:type="dcterms:W3CDTF">2016-02-07T17:50:36Z</dcterms:modified>
</cp:coreProperties>
</file>